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33"/>
  </p:handoutMasterIdLst>
  <p:sldIdLst>
    <p:sldId id="256" r:id="rId2"/>
    <p:sldId id="272" r:id="rId3"/>
    <p:sldId id="262" r:id="rId4"/>
    <p:sldId id="266" r:id="rId5"/>
    <p:sldId id="271" r:id="rId6"/>
    <p:sldId id="314" r:id="rId7"/>
    <p:sldId id="260" r:id="rId8"/>
    <p:sldId id="301" r:id="rId9"/>
    <p:sldId id="315" r:id="rId10"/>
    <p:sldId id="261" r:id="rId11"/>
    <p:sldId id="292" r:id="rId12"/>
    <p:sldId id="293" r:id="rId13"/>
    <p:sldId id="294" r:id="rId14"/>
    <p:sldId id="295" r:id="rId15"/>
    <p:sldId id="296" r:id="rId16"/>
    <p:sldId id="299" r:id="rId17"/>
    <p:sldId id="300" r:id="rId18"/>
    <p:sldId id="317" r:id="rId19"/>
    <p:sldId id="316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69" r:id="rId31"/>
    <p:sldId id="27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2019-02-22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934824" y="842596"/>
            <a:ext cx="4195396" cy="41953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64657" y="1970797"/>
            <a:ext cx="3285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5G </a:t>
            </a:r>
          </a:p>
          <a:p>
            <a:pPr algn="ctr"/>
            <a:r>
              <a:rPr lang="ko-KR" altLang="en-US" sz="6000" dirty="0" smtClean="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중간발표</a:t>
            </a:r>
            <a:endParaRPr lang="ko-KR" altLang="en-US" sz="6000" dirty="0">
              <a:solidFill>
                <a:srgbClr val="0070C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83" y="1381162"/>
            <a:ext cx="2555877" cy="3118263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707" y="4330106"/>
            <a:ext cx="4601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4000" i="1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광양 버스터미널</a:t>
            </a:r>
            <a:r>
              <a:rPr lang="en-US" altLang="ko-KR" sz="4000" i="1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87980">
            <a:off x="1910888" y="1456092"/>
            <a:ext cx="961395" cy="806459"/>
          </a:xfrm>
          <a:prstGeom prst="rect">
            <a:avLst/>
          </a:prstGeom>
          <a:scene3d>
            <a:camera prst="orthographicFront">
              <a:rot lat="21009197" lon="312000" rev="2149476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546256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현장조사 준비</a:t>
            </a: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" t="1417" r="1581"/>
          <a:stretch/>
        </p:blipFill>
        <p:spPr>
          <a:xfrm>
            <a:off x="3105636" y="1105575"/>
            <a:ext cx="6369327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9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546256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현장조사 실시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88965" y="2203540"/>
            <a:ext cx="5183326" cy="29156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1306" t="29528" r="20184" b="20551"/>
          <a:stretch/>
        </p:blipFill>
        <p:spPr>
          <a:xfrm>
            <a:off x="3390791" y="1069688"/>
            <a:ext cx="3728720" cy="2312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793" y="1069688"/>
            <a:ext cx="4626608" cy="2312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4" t="18668" r="15498" b="8359"/>
          <a:stretch/>
        </p:blipFill>
        <p:spPr>
          <a:xfrm>
            <a:off x="3390791" y="3569190"/>
            <a:ext cx="3728720" cy="2683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26518" r="8222" b="8593"/>
          <a:stretch/>
        </p:blipFill>
        <p:spPr>
          <a:xfrm>
            <a:off x="7249793" y="3569191"/>
            <a:ext cx="4652107" cy="2683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4448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과제수행 범위 설정</a:t>
            </a:r>
            <a:r>
              <a:rPr lang="en-US" altLang="ko-KR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-SIPOC</a:t>
            </a:r>
            <a:endParaRPr lang="ko-KR" altLang="en-US" sz="4000" b="1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996"/>
          <a:stretch/>
        </p:blipFill>
        <p:spPr>
          <a:xfrm>
            <a:off x="2886074" y="1105575"/>
            <a:ext cx="6625039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7861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이해관계자 맵</a:t>
            </a: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9" y="1105575"/>
            <a:ext cx="6559083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286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err="1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섀도잉</a:t>
            </a:r>
            <a:r>
              <a:rPr lang="en-US" altLang="ko-KR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-</a:t>
            </a: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경험 관찰 가이드</a:t>
            </a: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"/>
          <a:stretch/>
        </p:blipFill>
        <p:spPr>
          <a:xfrm>
            <a:off x="2938519" y="1105575"/>
            <a:ext cx="6625039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9346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심층 인터뷰 질문 가이드</a:t>
            </a: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09" y="1105575"/>
            <a:ext cx="7011557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심층 인터뷰 질문 가이드</a:t>
            </a: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109" y="1105575"/>
            <a:ext cx="8310845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335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심층 인터뷰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57" y="1023050"/>
            <a:ext cx="3278293" cy="2458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1" r="3265"/>
          <a:stretch/>
        </p:blipFill>
        <p:spPr>
          <a:xfrm>
            <a:off x="5667610" y="1023050"/>
            <a:ext cx="6105540" cy="5482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t="6389" r="4678" b="16771"/>
          <a:stretch/>
        </p:blipFill>
        <p:spPr>
          <a:xfrm>
            <a:off x="699369" y="3562349"/>
            <a:ext cx="4754881" cy="2943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348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심층 인터뷰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889" r="-1" b="3555"/>
          <a:stretch/>
        </p:blipFill>
        <p:spPr>
          <a:xfrm>
            <a:off x="246702" y="1462207"/>
            <a:ext cx="5758631" cy="42172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1080" b="1583"/>
          <a:stretch/>
        </p:blipFill>
        <p:spPr>
          <a:xfrm>
            <a:off x="6146801" y="1462207"/>
            <a:ext cx="5781610" cy="42172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1767842" y="3447117"/>
            <a:ext cx="1276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표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(10%)</a:t>
            </a:r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0880" y="3447117"/>
            <a:ext cx="150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12</a:t>
            </a:r>
            <a:r>
              <a:rPr lang="ko-KR" altLang="en-US" sz="24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표</a:t>
            </a:r>
            <a:r>
              <a:rPr lang="en-US" altLang="ko-KR" sz="24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(36%)</a:t>
            </a:r>
            <a:endParaRPr lang="ko-KR" altLang="en-US" sz="2400" dirty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7841" y="5255597"/>
            <a:ext cx="1276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8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표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24%)</a:t>
            </a:r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0880" y="5275917"/>
            <a:ext cx="150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10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표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(30%)</a:t>
            </a:r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77273" y="3221811"/>
            <a:ext cx="151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4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표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(12%)</a:t>
            </a:r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96959" y="3231971"/>
            <a:ext cx="1457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13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표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(37%)</a:t>
            </a:r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77273" y="5245437"/>
            <a:ext cx="14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4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표</a:t>
            </a:r>
            <a:r>
              <a:rPr lang="en-US" altLang="ko-KR" sz="24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(12%)</a:t>
            </a:r>
            <a:endParaRPr lang="ko-KR" altLang="en-US" sz="24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07119" y="5258474"/>
            <a:ext cx="1599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14</a:t>
            </a:r>
            <a:r>
              <a:rPr lang="ko-KR" altLang="en-US" sz="24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표</a:t>
            </a:r>
            <a:r>
              <a:rPr lang="en-US" altLang="ko-KR" sz="2400" dirty="0" smtClean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(39%)</a:t>
            </a:r>
            <a:endParaRPr lang="ko-KR" altLang="en-US" sz="2400" dirty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4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717" y="238496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4</a:t>
            </a:r>
            <a:endParaRPr lang="ko-KR" altLang="en-US" sz="19900" b="1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0179" y="3393206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문제 정의하기</a:t>
            </a:r>
            <a:endParaRPr lang="ko-KR" altLang="en-US" sz="6000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320" y="4443413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Day </a:t>
            </a:r>
            <a:r>
              <a: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80534" y="3393206"/>
            <a:ext cx="3541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페르소나</a:t>
            </a:r>
            <a:endParaRPr lang="en-US" altLang="ko-KR" sz="14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고객 여정 맵</a:t>
            </a:r>
            <a:endParaRPr lang="en-US" altLang="ko-KR" sz="14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핵심 이슈 도출</a:t>
            </a:r>
            <a:endParaRPr lang="en-US" altLang="ko-KR" sz="14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서비스 목표 수립</a:t>
            </a:r>
            <a:endParaRPr lang="ko-KR" altLang="en-US" sz="1400" spc="-15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25235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46695" y="2487166"/>
            <a:ext cx="4086736" cy="3785525"/>
            <a:chOff x="2064616" y="2143125"/>
            <a:chExt cx="4086736" cy="2914288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569387" cy="28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003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3760289"/>
              <a:ext cx="569387" cy="28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004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1011815" cy="268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150" dirty="0" smtClean="0">
                  <a:solidFill>
                    <a:schemeClr val="bg1"/>
                  </a:solidFill>
                </a:rPr>
                <a:t>공감하기</a:t>
              </a:r>
              <a:endParaRPr lang="ko-KR" altLang="en-US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3760289"/>
              <a:ext cx="1470274" cy="268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150" dirty="0" smtClean="0">
                  <a:solidFill>
                    <a:schemeClr val="bg1"/>
                  </a:solidFill>
                </a:rPr>
                <a:t>문제 정의하기</a:t>
              </a:r>
              <a:endParaRPr lang="ko-KR" altLang="en-US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9958" y="2365822"/>
              <a:ext cx="3541394" cy="1315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현장조사 준비</a:t>
              </a:r>
              <a:r>
                <a:rPr lang="en-US" altLang="ko-KR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실시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과제수행 범위 설정</a:t>
              </a:r>
              <a:r>
                <a:rPr lang="en-US" altLang="ko-KR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-SIPOC</a:t>
              </a: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이해관계자 맵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섀도잉</a:t>
              </a:r>
              <a:r>
                <a:rPr lang="en-US" altLang="ko-KR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-</a:t>
              </a: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경험 관찰 가이드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심층 인터뷰 준비</a:t>
              </a:r>
              <a:r>
                <a:rPr lang="en-US" altLang="ko-KR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실시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9958" y="3991174"/>
              <a:ext cx="3541394" cy="1066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페르소나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고객 여정 맵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핵심 이슈 도출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서비스 목표 수립</a:t>
              </a:r>
              <a:endParaRPr lang="ko-KR" altLang="en-US" sz="14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246695" y="252354"/>
            <a:ext cx="4086736" cy="2119644"/>
            <a:chOff x="2064616" y="2143125"/>
            <a:chExt cx="4086736" cy="1631809"/>
          </a:xfrm>
        </p:grpSpPr>
        <p:sp>
          <p:nvSpPr>
            <p:cNvPr id="16" name="TextBox 15"/>
            <p:cNvSpPr txBox="1"/>
            <p:nvPr/>
          </p:nvSpPr>
          <p:spPr>
            <a:xfrm>
              <a:off x="2064616" y="2143125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4616" y="297538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09958" y="2143125"/>
              <a:ext cx="1383712" cy="28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-150" dirty="0" smtClean="0">
                  <a:solidFill>
                    <a:schemeClr val="bg1"/>
                  </a:solidFill>
                </a:rPr>
                <a:t>All in One 5G</a:t>
              </a:r>
              <a:endParaRPr lang="ko-KR" altLang="en-US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9958" y="2975388"/>
              <a:ext cx="1470274" cy="28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150" dirty="0" smtClean="0">
                  <a:solidFill>
                    <a:schemeClr val="bg1"/>
                  </a:solidFill>
                </a:rPr>
                <a:t>데스크 리서치</a:t>
              </a:r>
              <a:endParaRPr lang="ko-KR" altLang="en-US" b="1" spc="-15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09958" y="2365822"/>
              <a:ext cx="3541394" cy="56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조원 소개</a:t>
              </a: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en-US" altLang="ko-KR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Ground Rules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09958" y="3206273"/>
              <a:ext cx="3541394" cy="56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데스크 리서치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비즈니스 모델 캔버스</a:t>
              </a:r>
              <a:endPara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246695" y="6263767"/>
            <a:ext cx="1350371" cy="369332"/>
            <a:chOff x="2064616" y="2143125"/>
            <a:chExt cx="1350371" cy="284330"/>
          </a:xfrm>
        </p:grpSpPr>
        <p:sp>
          <p:nvSpPr>
            <p:cNvPr id="26" name="TextBox 25"/>
            <p:cNvSpPr txBox="1"/>
            <p:nvPr/>
          </p:nvSpPr>
          <p:spPr>
            <a:xfrm>
              <a:off x="2064616" y="2143125"/>
              <a:ext cx="569387" cy="28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005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09958" y="2143125"/>
              <a:ext cx="805029" cy="28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150" dirty="0" err="1" smtClean="0">
                  <a:solidFill>
                    <a:schemeClr val="bg1"/>
                  </a:solidFill>
                </a:rPr>
                <a:t>느낀점</a:t>
              </a:r>
              <a:endParaRPr lang="ko-KR" altLang="en-US" b="1" spc="-1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페르소나 ①</a:t>
            </a: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81" y="1105575"/>
            <a:ext cx="6422189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01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페르소나</a:t>
            </a:r>
            <a:r>
              <a:rPr lang="en-US" altLang="ko-KR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②</a:t>
            </a: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95" y="1105575"/>
            <a:ext cx="6340319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685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페르소나 ③</a:t>
            </a:r>
          </a:p>
        </p:txBody>
      </p:sp>
      <p:pic>
        <p:nvPicPr>
          <p:cNvPr id="5" name="그림 4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t="1118" r="1162" b="3131"/>
          <a:stretch/>
        </p:blipFill>
        <p:spPr>
          <a:xfrm rot="5400000">
            <a:off x="3390351" y="127528"/>
            <a:ext cx="5400000" cy="73560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778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고객 여정 맵</a:t>
            </a:r>
            <a:r>
              <a:rPr lang="en-US" altLang="ko-KR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①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4000" b="1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t="735"/>
          <a:stretch/>
        </p:blipFill>
        <p:spPr>
          <a:xfrm>
            <a:off x="3198397" y="1105575"/>
            <a:ext cx="6410371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8544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고객 여정 맵</a:t>
            </a:r>
            <a:r>
              <a:rPr lang="en-US" altLang="ko-KR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②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40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115"/>
          <a:stretch/>
        </p:blipFill>
        <p:spPr>
          <a:xfrm>
            <a:off x="3136997" y="1105575"/>
            <a:ext cx="6307626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0408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고객 </a:t>
            </a:r>
            <a:r>
              <a:rPr lang="ko-KR" altLang="en-US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여정 </a:t>
            </a: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맵 ③</a:t>
            </a:r>
            <a:endParaRPr lang="ko-KR" altLang="en-US" sz="4000" b="1" spc="-15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"/>
          <a:stretch/>
        </p:blipFill>
        <p:spPr>
          <a:xfrm>
            <a:off x="3073296" y="1105575"/>
            <a:ext cx="6342632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831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핵심 이슈 도출 </a:t>
            </a:r>
            <a:r>
              <a:rPr lang="ko-KR" altLang="en-US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①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40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12" y="1105575"/>
            <a:ext cx="6428984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3970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핵심 이슈 도출 </a:t>
            </a:r>
            <a:r>
              <a:rPr lang="ko-KR" altLang="en-US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②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40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16" y="1105575"/>
            <a:ext cx="6484674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966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핵심 이슈 도출 </a:t>
            </a:r>
            <a:r>
              <a:rPr lang="ko-KR" altLang="en-US" sz="4000" b="1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③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40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39" y="1105575"/>
            <a:ext cx="7038360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612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234" y="0"/>
            <a:ext cx="645902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서비스 목표 수립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97" y="1105575"/>
            <a:ext cx="6141759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6797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717" y="238496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0179" y="3393206"/>
            <a:ext cx="4945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All in One 5G</a:t>
            </a:r>
            <a:endParaRPr lang="ko-KR" altLang="en-US" sz="6000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" b="1951"/>
          <a:stretch/>
        </p:blipFill>
        <p:spPr>
          <a:xfrm>
            <a:off x="6772608" y="728166"/>
            <a:ext cx="4247817" cy="516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40000"/>
                </a:schemeClr>
              </a:gs>
              <a:gs pos="23000">
                <a:schemeClr val="accent5">
                  <a:lumMod val="89000"/>
                  <a:alpha val="60000"/>
                </a:schemeClr>
              </a:gs>
              <a:gs pos="69000">
                <a:schemeClr val="accent5">
                  <a:lumMod val="75000"/>
                  <a:alpha val="9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02285" y="2875002"/>
            <a:ext cx="67874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i="1" dirty="0" smtClean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2</a:t>
            </a:r>
            <a:r>
              <a:rPr lang="ko-KR" altLang="en-US" sz="6600" b="1" i="1" dirty="0" smtClean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주차를 마치며</a:t>
            </a:r>
            <a:r>
              <a:rPr lang="en-US" altLang="ko-KR" sz="6600" b="1" i="1" dirty="0" smtClean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…</a:t>
            </a:r>
            <a:endParaRPr lang="ko-KR" altLang="en-US" sz="6600" b="1" i="1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78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b="10842"/>
          <a:stretch/>
        </p:blipFill>
        <p:spPr>
          <a:xfrm>
            <a:off x="0" y="0"/>
            <a:ext cx="12198080" cy="68614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8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40000"/>
                </a:schemeClr>
              </a:gs>
              <a:gs pos="23000">
                <a:schemeClr val="accent5">
                  <a:lumMod val="89000"/>
                  <a:alpha val="6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27779" y="2875002"/>
            <a:ext cx="43364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i="1" dirty="0" smtClean="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감사합니다</a:t>
            </a:r>
            <a:endParaRPr lang="ko-KR" altLang="en-US" sz="6600" b="1" i="1" dirty="0">
              <a:solidFill>
                <a:schemeClr val="bg1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50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131046" y="377336"/>
            <a:ext cx="1720343" cy="692780"/>
            <a:chOff x="1131046" y="400051"/>
            <a:chExt cx="172034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/>
                <a:t>조원 소개</a:t>
              </a:r>
              <a:endParaRPr lang="ko-KR" alt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1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1774" y="1457326"/>
            <a:ext cx="198120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77397" y="1625919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김환희</a:t>
            </a:r>
            <a:endParaRPr lang="ko-KR" altLang="en-US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9255" y="22100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smtClean="0">
                <a:solidFill>
                  <a:srgbClr val="0070C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팀장</a:t>
            </a:r>
            <a:endParaRPr lang="ko-KR" altLang="en-US" sz="2000" i="1" dirty="0">
              <a:solidFill>
                <a:srgbClr val="0070C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38360" y="1468650"/>
            <a:ext cx="198120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6319062" y="1633613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김동환</a:t>
            </a:r>
            <a:endParaRPr lang="ko-KR" altLang="en-US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11653" y="2204206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i="1" dirty="0" smtClean="0">
                <a:solidFill>
                  <a:srgbClr val="0070C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서기</a:t>
            </a:r>
            <a:endParaRPr lang="ko-KR" altLang="en-US" sz="2000" i="1" dirty="0">
              <a:solidFill>
                <a:srgbClr val="0070C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284946" y="1457326"/>
            <a:ext cx="198120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0267435" y="1625919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이진하</a:t>
            </a:r>
            <a:endParaRPr lang="ko-KR" altLang="en-US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210800" y="2204206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>
                <a:solidFill>
                  <a:srgbClr val="0070C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안전 지킴이</a:t>
            </a:r>
            <a:endParaRPr lang="ko-KR" altLang="en-US" sz="2000" dirty="0">
              <a:solidFill>
                <a:srgbClr val="0070C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91774" y="4158365"/>
            <a:ext cx="198120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2377396" y="4391535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임도환</a:t>
            </a:r>
            <a:endParaRPr lang="ko-KR" altLang="en-US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49255" y="4911049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i="1" dirty="0" smtClean="0">
                <a:solidFill>
                  <a:srgbClr val="0070C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촬영 담당 </a:t>
            </a:r>
            <a:endParaRPr lang="ko-KR" altLang="en-US" sz="2000" i="1" dirty="0">
              <a:solidFill>
                <a:srgbClr val="0070C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338360" y="4169689"/>
            <a:ext cx="198120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6313988" y="4391535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임현우</a:t>
            </a:r>
            <a:endParaRPr lang="ko-KR" altLang="en-US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311653" y="490524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i="1" dirty="0" smtClean="0">
                <a:solidFill>
                  <a:srgbClr val="0070C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타임 키퍼</a:t>
            </a:r>
            <a:endParaRPr lang="ko-KR" altLang="en-US" sz="2000" i="1" dirty="0">
              <a:solidFill>
                <a:srgbClr val="0070C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8284946" y="4158365"/>
            <a:ext cx="198120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0267435" y="4391535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최효진</a:t>
            </a:r>
            <a:endParaRPr lang="ko-KR" altLang="en-US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210800" y="4930409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i="1" dirty="0" smtClean="0">
                <a:solidFill>
                  <a:srgbClr val="0070C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 서기</a:t>
            </a:r>
            <a:endParaRPr lang="ko-KR" altLang="en-US" sz="2000" i="1" dirty="0">
              <a:solidFill>
                <a:srgbClr val="0070C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7258" y="424191"/>
            <a:ext cx="64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5G</a:t>
            </a:r>
            <a:endParaRPr lang="ko-KR" altLang="en-US" sz="2800" b="1" i="1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14" y="1490882"/>
            <a:ext cx="1896432" cy="1702146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80111" y="1509931"/>
            <a:ext cx="1897200" cy="1702800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26946" y="1499378"/>
            <a:ext cx="1897200" cy="1702800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37727" y="4201495"/>
            <a:ext cx="1897200" cy="1702800"/>
          </a:xfrm>
          <a:prstGeom prst="rect">
            <a:avLst/>
          </a:prstGeom>
        </p:spPr>
      </p:pic>
      <p:pic>
        <p:nvPicPr>
          <p:cNvPr id="13" name="그림 1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376406" y="4209814"/>
            <a:ext cx="1897200" cy="1702800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325328" y="4201495"/>
            <a:ext cx="1897200" cy="17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31046" y="377336"/>
            <a:ext cx="2428870" cy="648820"/>
            <a:chOff x="1131046" y="444011"/>
            <a:chExt cx="2428870" cy="64882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44011"/>
              <a:ext cx="2428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latin typeface="+mn-ea"/>
                </a:rPr>
                <a:t>Ground Rules</a:t>
              </a:r>
              <a:endParaRPr lang="ko-KR" altLang="en-US" sz="2800" b="1" dirty="0"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100" dirty="0"/>
            </a:p>
          </p:txBody>
        </p:sp>
      </p:grpSp>
      <p:sp>
        <p:nvSpPr>
          <p:cNvPr id="3" name="타원 2"/>
          <p:cNvSpPr/>
          <p:nvPr/>
        </p:nvSpPr>
        <p:spPr>
          <a:xfrm>
            <a:off x="2151175" y="4242536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51175" y="1457326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563441" y="4242536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183208" y="1859655"/>
            <a:ext cx="1694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시간을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잘 지키자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09230" y="4644865"/>
            <a:ext cx="12426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오픈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마인드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21497" y="4860308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피드백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57308" y="2661759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904709" y="2848645"/>
            <a:ext cx="6639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All</a:t>
            </a:r>
          </a:p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In</a:t>
            </a:r>
          </a:p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5G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563441" y="1457326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21498" y="1859654"/>
            <a:ext cx="12426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안전이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최우선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7258" y="424191"/>
            <a:ext cx="64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5G</a:t>
            </a:r>
            <a:endParaRPr lang="ko-KR" altLang="en-US" sz="2800" b="1" i="1" dirty="0">
              <a:solidFill>
                <a:srgbClr val="00206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7980">
            <a:off x="4152927" y="2643054"/>
            <a:ext cx="961395" cy="806459"/>
          </a:xfrm>
          <a:prstGeom prst="rect">
            <a:avLst/>
          </a:prstGeom>
          <a:scene3d>
            <a:camera prst="orthographicFront">
              <a:rot lat="21009197" lon="312000" rev="21494769"/>
            </a:camera>
            <a:lightRig rig="threePt" dir="t"/>
          </a:scene3d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12020" flipH="1">
            <a:off x="7361011" y="2643055"/>
            <a:ext cx="961395" cy="806459"/>
          </a:xfrm>
          <a:prstGeom prst="rect">
            <a:avLst/>
          </a:prstGeom>
          <a:scene3d>
            <a:camera prst="orthographicFront">
              <a:rot lat="21009197" lon="312000" rev="21494769"/>
            </a:camera>
            <a:lightRig rig="threePt" dir="t"/>
          </a:scene3d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7980" flipH="1" flipV="1">
            <a:off x="7361011" y="3897248"/>
            <a:ext cx="961395" cy="806459"/>
          </a:xfrm>
          <a:prstGeom prst="rect">
            <a:avLst/>
          </a:prstGeom>
          <a:scene3d>
            <a:camera prst="orthographicFront">
              <a:rot lat="21009197" lon="312000" rev="21494769"/>
            </a:camera>
            <a:lightRig rig="threePt" dir="t"/>
          </a:scene3d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12020" flipV="1">
            <a:off x="4150976" y="3897248"/>
            <a:ext cx="961395" cy="806459"/>
          </a:xfrm>
          <a:prstGeom prst="rect">
            <a:avLst/>
          </a:prstGeom>
          <a:scene3d>
            <a:camera prst="orthographicFront">
              <a:rot lat="21009197" lon="312000" rev="2149476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3884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717" y="238496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0179" y="3393206"/>
            <a:ext cx="5057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데스크 리서치</a:t>
            </a:r>
            <a:endParaRPr lang="ko-KR" altLang="en-US" sz="6000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320" y="4443413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Day </a:t>
            </a:r>
            <a:r>
              <a: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80534" y="3393206"/>
            <a:ext cx="3541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데스크 리서치</a:t>
            </a:r>
            <a:endParaRPr lang="en-US" altLang="ko-KR" sz="14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비즈니스 모델 캔버스</a:t>
            </a:r>
            <a:endParaRPr lang="en-US" altLang="ko-KR" sz="14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9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234" y="0"/>
            <a:ext cx="546256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데스크 리서치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041709" y="2581828"/>
            <a:ext cx="1758766" cy="1758766"/>
            <a:chOff x="1686607" y="1670234"/>
            <a:chExt cx="1758766" cy="1758766"/>
          </a:xfrm>
        </p:grpSpPr>
        <p:sp>
          <p:nvSpPr>
            <p:cNvPr id="7" name="타원 6"/>
            <p:cNvSpPr/>
            <p:nvPr/>
          </p:nvSpPr>
          <p:spPr>
            <a:xfrm>
              <a:off x="168660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24576" y="2361042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25671" y="2581828"/>
            <a:ext cx="1758766" cy="1758766"/>
            <a:chOff x="4039947" y="1670234"/>
            <a:chExt cx="1758766" cy="1758766"/>
          </a:xfrm>
        </p:grpSpPr>
        <p:sp>
          <p:nvSpPr>
            <p:cNvPr id="11" name="타원 10"/>
            <p:cNvSpPr/>
            <p:nvPr/>
          </p:nvSpPr>
          <p:spPr>
            <a:xfrm>
              <a:off x="403994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77916" y="236104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009633" y="2581828"/>
            <a:ext cx="1758766" cy="1758766"/>
            <a:chOff x="6393287" y="1670234"/>
            <a:chExt cx="1758766" cy="1758766"/>
          </a:xfrm>
        </p:grpSpPr>
        <p:sp>
          <p:nvSpPr>
            <p:cNvPr id="14" name="타원 13"/>
            <p:cNvSpPr/>
            <p:nvPr/>
          </p:nvSpPr>
          <p:spPr>
            <a:xfrm>
              <a:off x="639328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20462" y="236104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오른쪽 화살표 15"/>
          <p:cNvSpPr/>
          <p:nvPr/>
        </p:nvSpPr>
        <p:spPr>
          <a:xfrm>
            <a:off x="3985580" y="3272636"/>
            <a:ext cx="871869" cy="3693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6955606" y="3251370"/>
            <a:ext cx="871869" cy="3693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96" y="1105575"/>
            <a:ext cx="6326430" cy="54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234" y="0"/>
            <a:ext cx="546256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4000" b="1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비즈니스 모델 캔버스</a:t>
            </a:r>
          </a:p>
        </p:txBody>
      </p:sp>
    </p:spTree>
    <p:extLst>
      <p:ext uri="{BB962C8B-B14F-4D97-AF65-F5344CB8AC3E}">
        <p14:creationId xmlns:p14="http://schemas.microsoft.com/office/powerpoint/2010/main" val="325887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717" y="238496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3</a:t>
            </a:r>
            <a:endParaRPr lang="ko-KR" altLang="en-US" sz="19900" b="1" i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0179" y="339320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공감하기</a:t>
            </a:r>
            <a:endParaRPr lang="ko-KR" altLang="en-US" sz="6000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320" y="4443413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Day 2 ~ 4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80534" y="3393206"/>
            <a:ext cx="35413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현장조사 준비</a:t>
            </a:r>
            <a:r>
              <a: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실시</a:t>
            </a:r>
            <a:endParaRPr lang="en-US" altLang="ko-KR" sz="14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과제수행 범위 설정</a:t>
            </a:r>
            <a:r>
              <a: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-SIPOC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이해관계자 맵</a:t>
            </a:r>
            <a:endParaRPr lang="en-US" altLang="ko-KR" sz="14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섀도잉</a:t>
            </a:r>
            <a:r>
              <a: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경험 관찰 가이드</a:t>
            </a:r>
            <a:endParaRPr lang="en-US" altLang="ko-KR" sz="14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심층 인터뷰 준비</a:t>
            </a:r>
            <a:r>
              <a:rPr lang="en-US" altLang="ko-KR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400" spc="-150" dirty="0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실시</a:t>
            </a:r>
            <a:endParaRPr lang="en-US" altLang="ko-KR" sz="1400" spc="-150" dirty="0" smtClean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9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</TotalTime>
  <Words>586</Words>
  <Application>Microsoft Office PowerPoint</Application>
  <PresentationFormat>와이드스크린</PresentationFormat>
  <Paragraphs>140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HY견고딕</vt:lpstr>
      <vt:lpstr>HY헤드라인M</vt:lpstr>
      <vt:lpstr>나눔스퀘어라운드 Regular</vt:lpstr>
      <vt:lpstr>맑은 고딕</vt:lpstr>
      <vt:lpstr>휴먼둥근헤드라인</vt:lpstr>
      <vt:lpstr>휴먼매직체</vt:lpstr>
      <vt:lpstr>휴먼옛체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환희</cp:lastModifiedBy>
  <cp:revision>175</cp:revision>
  <dcterms:created xsi:type="dcterms:W3CDTF">2015-01-21T11:35:38Z</dcterms:created>
  <dcterms:modified xsi:type="dcterms:W3CDTF">2019-02-22T03:25:28Z</dcterms:modified>
</cp:coreProperties>
</file>